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7"/>
  </p:notesMasterIdLst>
  <p:sldIdLst>
    <p:sldId id="260" r:id="rId2"/>
    <p:sldId id="276" r:id="rId3"/>
    <p:sldId id="277" r:id="rId4"/>
    <p:sldId id="27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3" autoAdjust="0"/>
    <p:restoredTop sz="94343" autoAdjust="0"/>
  </p:normalViewPr>
  <p:slideViewPr>
    <p:cSldViewPr snapToGrid="0">
      <p:cViewPr>
        <p:scale>
          <a:sx n="70" d="100"/>
          <a:sy n="70" d="100"/>
        </p:scale>
        <p:origin x="84" y="13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457E7-AF9E-49AB-A7E8-87B4C81AB9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64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Physics </a:t>
            </a:r>
            <a:r>
              <a:rPr lang="en-US" smtClean="0"/>
              <a:t>2 </a:t>
            </a:r>
            <a:r>
              <a:rPr lang="en-US" dirty="0" smtClean="0"/>
              <a:t>– Jan </a:t>
            </a:r>
            <a:r>
              <a:rPr lang="en-US" dirty="0" smtClean="0"/>
              <a:t>22, 2019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10205772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P3 Challenge–  </a:t>
            </a:r>
          </a:p>
          <a:p>
            <a:pPr lvl="1"/>
            <a:r>
              <a:rPr lang="en-US" b="1" dirty="0" smtClean="0">
                <a:sym typeface="Euclid Symbol" panose="05050102010706020507" pitchFamily="18" charset="2"/>
              </a:rPr>
              <a:t>An acorn falls from a 3.2 m high branch. Use </a:t>
            </a:r>
            <a:r>
              <a:rPr lang="en-US" b="1" u="sng" dirty="0" smtClean="0">
                <a:sym typeface="Euclid Symbol" panose="05050102010706020507" pitchFamily="18" charset="2"/>
              </a:rPr>
              <a:t>energy methods</a:t>
            </a:r>
            <a:r>
              <a:rPr lang="en-US" b="1" dirty="0" smtClean="0">
                <a:sym typeface="Euclid Symbol" panose="05050102010706020507" pitchFamily="18" charset="2"/>
              </a:rPr>
              <a:t> to determine the speed of the acorn when it hits the ground below? </a:t>
            </a:r>
            <a:endParaRPr lang="en-US" b="1" dirty="0" smtClean="0">
              <a:sym typeface="Euclid Extra" panose="02050502000505020303" pitchFamily="18" charset="2"/>
            </a:endParaRPr>
          </a:p>
          <a:p>
            <a:endParaRPr lang="en-US" b="1" dirty="0">
              <a:sym typeface="Euclid Extra" panose="02050502000505020303" pitchFamily="18" charset="2"/>
            </a:endParaRPr>
          </a:p>
          <a:p>
            <a:r>
              <a:rPr lang="en-US" b="1" dirty="0" smtClean="0">
                <a:sym typeface="Euclid Extra" panose="02050502000505020303" pitchFamily="18" charset="2"/>
              </a:rPr>
              <a:t>Today’s Objective: Power</a:t>
            </a:r>
          </a:p>
          <a:p>
            <a:pPr marL="0" indent="0">
              <a:buNone/>
            </a:pPr>
            <a:endParaRPr lang="en-US" b="1" dirty="0" smtClean="0">
              <a:sym typeface="Euclid Extra" panose="02050502000505020303" pitchFamily="18" charset="2"/>
            </a:endParaRPr>
          </a:p>
          <a:p>
            <a:r>
              <a:rPr lang="en-US" b="1" dirty="0" smtClean="0"/>
              <a:t>Assignment</a:t>
            </a:r>
            <a:r>
              <a:rPr lang="en-US" b="1" dirty="0"/>
              <a:t>: </a:t>
            </a:r>
          </a:p>
          <a:p>
            <a:pPr lvl="1"/>
            <a:r>
              <a:rPr lang="en-US" b="1" dirty="0"/>
              <a:t>Conservation of Energy Worksheet, p3</a:t>
            </a:r>
          </a:p>
          <a:p>
            <a:pPr lvl="1"/>
            <a:r>
              <a:rPr lang="en-US" b="1" dirty="0"/>
              <a:t>Start studying for Test on </a:t>
            </a:r>
            <a:r>
              <a:rPr lang="en-US" b="1" dirty="0" smtClean="0"/>
              <a:t>Thurs </a:t>
            </a:r>
            <a:r>
              <a:rPr lang="en-US" b="1" dirty="0"/>
              <a:t>Jan </a:t>
            </a:r>
            <a:r>
              <a:rPr lang="en-US" b="1" dirty="0" smtClean="0"/>
              <a:t>31</a:t>
            </a:r>
            <a:endParaRPr lang="en-US" b="1" dirty="0"/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pPr lvl="1"/>
            <a:endParaRPr lang="en-US" b="1" dirty="0"/>
          </a:p>
          <a:p>
            <a:pPr>
              <a:buAutoNum type="alphaLcParenR"/>
            </a:pPr>
            <a:endParaRPr lang="en-US" b="1" dirty="0" smtClean="0"/>
          </a:p>
          <a:p>
            <a:pPr lvl="1"/>
            <a:endParaRPr lang="en-US" b="1" dirty="0" smtClean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6535568" y="4629247"/>
            <a:ext cx="4825159" cy="175748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Agenda</a:t>
            </a:r>
          </a:p>
          <a:p>
            <a:pPr lvl="1"/>
            <a:r>
              <a:rPr lang="en-US" b="1" dirty="0" smtClean="0"/>
              <a:t>Power</a:t>
            </a:r>
          </a:p>
          <a:p>
            <a:pPr lvl="1"/>
            <a:r>
              <a:rPr lang="en-US" b="1" dirty="0" smtClean="0"/>
              <a:t>Efficiency</a:t>
            </a:r>
          </a:p>
          <a:p>
            <a:pPr lvl="1"/>
            <a:r>
              <a:rPr lang="en-US" b="1" dirty="0" smtClean="0"/>
              <a:t>Homework </a:t>
            </a:r>
            <a:r>
              <a:rPr lang="en-US" b="1" dirty="0" smtClean="0"/>
              <a:t>Review on WBs</a:t>
            </a:r>
            <a:endParaRPr lang="en-US" b="1" dirty="0" smtClean="0"/>
          </a:p>
          <a:p>
            <a:pPr lvl="1"/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54953" y="2591742"/>
                <a:ext cx="10028860" cy="3416300"/>
              </a:xfrm>
            </p:spPr>
            <p:txBody>
              <a:bodyPr>
                <a:normAutofit/>
              </a:bodyPr>
              <a:lstStyle/>
              <a:p>
                <a:r>
                  <a:rPr lang="en-US" b="1" dirty="0" smtClean="0"/>
                  <a:t>Power is defined as the rate at which work is done. </a:t>
                </a:r>
              </a:p>
              <a:p>
                <a:r>
                  <a:rPr lang="en-US" b="1" dirty="0" smtClean="0"/>
                  <a:t>In mathematics this is a time derivative or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𝑾</m:t>
                        </m:r>
                      </m:num>
                      <m:den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𝒕</m:t>
                        </m:r>
                      </m:den>
                    </m:f>
                  </m:oMath>
                </a14:m>
                <a:endParaRPr lang="en-US" sz="3200" b="1" dirty="0" smtClean="0"/>
              </a:p>
              <a:p>
                <a:r>
                  <a:rPr lang="en-US" b="1" dirty="0" smtClean="0"/>
                  <a:t>Power is measured in Watts, (W)  with 1 W = 1 J/s </a:t>
                </a:r>
              </a:p>
              <a:p>
                <a:endParaRPr lang="en-US" b="1" dirty="0"/>
              </a:p>
              <a:p>
                <a:r>
                  <a:rPr lang="en-US" b="1" dirty="0" smtClean="0"/>
                  <a:t>An alternative formula for power is easily derived if one considers Work as a force times a change in displacement. Change in displacement over change in time we know as velocity. So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US" sz="2800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𝑾</m:t>
                        </m:r>
                      </m:num>
                      <m:den>
                        <m:r>
                          <a:rPr lang="en-US" sz="2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𝒕</m:t>
                        </m:r>
                      </m:den>
                    </m:f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𝑭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𝒕</m:t>
                        </m:r>
                      </m:den>
                    </m:f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𝐅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8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𝐯</m:t>
                    </m:r>
                    <m:r>
                      <a:rPr lang="en-US" sz="28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𝐅𝐯𝐜𝐨𝐬</m:t>
                    </m:r>
                    <m:r>
                      <a:rPr lang="en-US" sz="28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𝛉</m:t>
                    </m:r>
                  </m:oMath>
                </a14:m>
                <a:endParaRPr lang="en-US" sz="2800" b="1" dirty="0" smtClean="0"/>
              </a:p>
              <a:p>
                <a:endParaRPr lang="en-US" b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54953" y="2591742"/>
                <a:ext cx="10028860" cy="3416300"/>
              </a:xfrm>
              <a:blipFill>
                <a:blip r:embed="rId2"/>
                <a:stretch>
                  <a:fillRect l="-122" t="-8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427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Ex: Running late to class, Jerome </a:t>
            </a:r>
            <a:r>
              <a:rPr lang="en-US" b="1" dirty="0"/>
              <a:t>runs up the stairs, elevating his 102 kg body a vertical distance of 2.29 meters in a time of 1.32 seconds at a constant speed</a:t>
            </a:r>
            <a:r>
              <a:rPr lang="en-US" b="1" dirty="0" smtClean="0"/>
              <a:t>. What power did Jerome generate?</a:t>
            </a:r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Ex: At </a:t>
            </a:r>
            <a:r>
              <a:rPr lang="en-US" b="1" dirty="0"/>
              <a:t>what velocity is a car moving at the instant its engine is using </a:t>
            </a:r>
            <a:r>
              <a:rPr lang="en-US" b="1" dirty="0" smtClean="0"/>
              <a:t>2,250 </a:t>
            </a:r>
            <a:r>
              <a:rPr lang="en-US" b="1" dirty="0"/>
              <a:t>watts to exert </a:t>
            </a:r>
            <a:r>
              <a:rPr lang="en-US" b="1" dirty="0" smtClean="0"/>
              <a:t>130 </a:t>
            </a:r>
            <a:r>
              <a:rPr lang="en-US" b="1" dirty="0"/>
              <a:t>N</a:t>
            </a:r>
            <a:r>
              <a:rPr lang="en-US" b="1" dirty="0" smtClean="0"/>
              <a:t> </a:t>
            </a:r>
            <a:r>
              <a:rPr lang="en-US" b="1" dirty="0"/>
              <a:t>of force on the car’s wheels?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86819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Efficiency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54955" y="2603499"/>
                <a:ext cx="8761412" cy="3825435"/>
              </a:xfrm>
            </p:spPr>
            <p:txBody>
              <a:bodyPr>
                <a:normAutofit/>
              </a:bodyPr>
              <a:lstStyle/>
              <a:p>
                <a:r>
                  <a:rPr lang="en-US" sz="2000" b="1" dirty="0" smtClean="0"/>
                  <a:t>A related idea to the power of a motor is its efficiency. In the real world, all motors that provide power </a:t>
                </a:r>
                <a:r>
                  <a:rPr lang="en-US" sz="2000" b="1" dirty="0" smtClean="0"/>
                  <a:t>and that </a:t>
                </a:r>
                <a:r>
                  <a:rPr lang="en-US" sz="2000" b="1" dirty="0" smtClean="0"/>
                  <a:t>can do work, run at less than 100% efficiency. There is always some loss to nonconservative forces.</a:t>
                </a:r>
              </a:p>
              <a:p>
                <a14:m>
                  <m:oMath xmlns:m="http://schemas.openxmlformats.org/officeDocument/2006/math">
                    <m:r>
                      <a:rPr lang="en-US" sz="2400" b="1" i="1" dirty="0" smtClean="0">
                        <a:latin typeface="Cambria Math" panose="02040503050406030204" pitchFamily="18" charset="0"/>
                      </a:rPr>
                      <m:t>𝑬𝒇𝒇𝒊𝒄𝒊𝒆𝒏𝒄𝒚</m:t>
                    </m:r>
                    <m:r>
                      <a:rPr lang="en-US" sz="2400" b="1" i="1" dirty="0" smtClean="0">
                        <a:latin typeface="Cambria Math" panose="02040503050406030204" pitchFamily="18" charset="0"/>
                      </a:rPr>
                      <m:t> =</m:t>
                    </m:r>
                    <m:f>
                      <m:fPr>
                        <m:ctrlPr>
                          <a:rPr lang="en-US" sz="24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𝑼𝒔𝒆𝒇𝒖𝒍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𝒆𝒏𝒆𝒓𝒈𝒚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𝒐𝒖𝒕</m:t>
                        </m:r>
                      </m:num>
                      <m:den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𝑨𝒄𝒕𝒖𝒂𝒍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𝒆𝒏𝒆𝒓𝒈𝒚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𝒊𝒏</m:t>
                        </m:r>
                      </m:den>
                    </m:f>
                    <m:r>
                      <a:rPr lang="en-US" sz="2400" b="1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𝑼𝒔𝒆𝒇𝒖𝒍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𝒑𝒐𝒘𝒆𝒓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𝒐𝒖𝒕</m:t>
                        </m:r>
                      </m:num>
                      <m:den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𝑨𝒄𝒕𝒖𝒂𝒍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𝒑𝒐𝒘𝒆𝒓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dirty="0" smtClean="0">
                            <a:latin typeface="Cambria Math" panose="02040503050406030204" pitchFamily="18" charset="0"/>
                          </a:rPr>
                          <m:t>𝒊𝒏</m:t>
                        </m:r>
                      </m:den>
                    </m:f>
                    <m:r>
                      <a:rPr lang="en-US" sz="2400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b="1" dirty="0" smtClean="0"/>
              </a:p>
              <a:p>
                <a:r>
                  <a:rPr lang="en-US" sz="2000" b="1" dirty="0" smtClean="0"/>
                  <a:t>Ex: A </a:t>
                </a:r>
                <a:r>
                  <a:rPr lang="en-US" sz="2000" b="1" dirty="0"/>
                  <a:t>certain motor uses 1300J of energy to raise a 30kg mass to a height 2.4 meters above where it started. </a:t>
                </a:r>
              </a:p>
              <a:p>
                <a:r>
                  <a:rPr lang="en-US" sz="2000" b="1" dirty="0"/>
                  <a:t>a. How much potential energy does the </a:t>
                </a:r>
                <a:r>
                  <a:rPr lang="en-US" sz="2000" b="1" dirty="0" smtClean="0"/>
                  <a:t>system</a:t>
                </a:r>
                <a:r>
                  <a:rPr lang="en-US" sz="2000" b="1" dirty="0" smtClean="0"/>
                  <a:t> </a:t>
                </a:r>
                <a:r>
                  <a:rPr lang="en-US" sz="2000" b="1" dirty="0"/>
                  <a:t>gain during the lift? </a:t>
                </a:r>
              </a:p>
              <a:p>
                <a:r>
                  <a:rPr lang="en-US" sz="2000" b="1" dirty="0" smtClean="0"/>
                  <a:t>b</a:t>
                </a:r>
                <a:r>
                  <a:rPr lang="en-US" sz="2000" b="1" dirty="0"/>
                  <a:t>. Calculate the efficiency of this motor. 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54955" y="2603499"/>
                <a:ext cx="8761412" cy="3825435"/>
              </a:xfrm>
              <a:blipFill>
                <a:blip r:embed="rId2"/>
                <a:stretch>
                  <a:fillRect l="-278" t="-796" r="-11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762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5062" y="2566713"/>
            <a:ext cx="8761412" cy="3416300"/>
          </a:xfrm>
        </p:spPr>
        <p:txBody>
          <a:bodyPr>
            <a:normAutofit/>
          </a:bodyPr>
          <a:lstStyle/>
          <a:p>
            <a:r>
              <a:rPr lang="en-US" b="1" dirty="0" smtClean="0">
                <a:sym typeface="Euclid Extra" panose="02050502000505020303" pitchFamily="18" charset="2"/>
              </a:rPr>
              <a:t>Exit Slip- An elevator has a mass of 4500 kg and is carrying a load of 1800 kg. If the cab is moving upward at 3.80 m/s, what power is required of the elevator motor to maintain that speed?</a:t>
            </a:r>
          </a:p>
          <a:p>
            <a:endParaRPr lang="en-US" b="1" dirty="0">
              <a:sym typeface="Euclid Extra" panose="02050502000505020303" pitchFamily="18" charset="2"/>
            </a:endParaRPr>
          </a:p>
          <a:p>
            <a:endParaRPr lang="en-US" b="1" dirty="0" smtClean="0"/>
          </a:p>
          <a:p>
            <a:r>
              <a:rPr lang="en-US" b="1" dirty="0" smtClean="0"/>
              <a:t>What’s </a:t>
            </a:r>
            <a:r>
              <a:rPr lang="en-US" b="1" dirty="0" smtClean="0"/>
              <a:t>Due?  </a:t>
            </a:r>
            <a:r>
              <a:rPr lang="en-US" b="1" dirty="0" smtClean="0"/>
              <a:t>(Pending assignments to complete.)</a:t>
            </a:r>
          </a:p>
          <a:p>
            <a:pPr lvl="1"/>
            <a:r>
              <a:rPr lang="en-US" b="1" dirty="0" smtClean="0"/>
              <a:t>Conservation of Energy Worksheet (page 3)</a:t>
            </a:r>
          </a:p>
          <a:p>
            <a:r>
              <a:rPr lang="en-US" b="1" dirty="0" smtClean="0"/>
              <a:t>What’s Next?  (How to prepare for the next day)</a:t>
            </a:r>
          </a:p>
          <a:p>
            <a:pPr lvl="1"/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Read 2.3 p78-95 about Work and Energy</a:t>
            </a:r>
            <a:endParaRPr lang="en-US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35880</TotalTime>
  <Words>298</Words>
  <Application>Microsoft Office PowerPoint</Application>
  <PresentationFormat>Widescreen</PresentationFormat>
  <Paragraphs>44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Cambria Math</vt:lpstr>
      <vt:lpstr>Century Gothic</vt:lpstr>
      <vt:lpstr>Euclid Extra</vt:lpstr>
      <vt:lpstr>Euclid Symbol</vt:lpstr>
      <vt:lpstr>Wingdings 3</vt:lpstr>
      <vt:lpstr>Ion Boardroom</vt:lpstr>
      <vt:lpstr>Physics 2 – Jan 22, 2019</vt:lpstr>
      <vt:lpstr>Power</vt:lpstr>
      <vt:lpstr>Power problems</vt:lpstr>
      <vt:lpstr>Efficiency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342</cp:revision>
  <dcterms:created xsi:type="dcterms:W3CDTF">2015-08-11T02:33:52Z</dcterms:created>
  <dcterms:modified xsi:type="dcterms:W3CDTF">2019-01-22T14:46:02Z</dcterms:modified>
</cp:coreProperties>
</file>